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alant Medium" charset="1" panose="00000600000000000000"/>
      <p:regular r:id="rId18"/>
    </p:embeddedFont>
    <p:embeddedFont>
      <p:font typeface="HK Grotesk Bold" charset="1" panose="00000800000000000000"/>
      <p:regular r:id="rId19"/>
    </p:embeddedFont>
    <p:embeddedFont>
      <p:font typeface="Assistant" charset="1" panose="00000500000000000000"/>
      <p:regular r:id="rId20"/>
    </p:embeddedFont>
    <p:embeddedFont>
      <p:font typeface="Canva Sans" charset="1" panose="020B0503030501040103"/>
      <p:regular r:id="rId21"/>
    </p:embeddedFont>
    <p:embeddedFont>
      <p:font typeface="Canva Sans Bold" charset="1" panose="020B0803030501040103"/>
      <p:regular r:id="rId22"/>
    </p:embeddedFont>
    <p:embeddedFont>
      <p:font typeface="Brittany" charset="1" panose="000000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29507" y="4290529"/>
            <a:ext cx="11886778" cy="5341067"/>
            <a:chOff x="0" y="0"/>
            <a:chExt cx="15849037" cy="712142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4893623"/>
              <a:ext cx="10529161" cy="2227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915"/>
                </a:lnSpc>
                <a:spcBef>
                  <a:spcPct val="0"/>
                </a:spcBef>
              </a:pPr>
              <a:r>
                <a:rPr lang="en-US" sz="4939">
                  <a:solidFill>
                    <a:srgbClr val="731F7D"/>
                  </a:solidFill>
                  <a:latin typeface="Halant Medium"/>
                </a:rPr>
                <a:t>Mentorness internship program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9050"/>
              <a:ext cx="15849037" cy="41852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2641"/>
                </a:lnSpc>
              </a:pPr>
              <a:r>
                <a:rPr lang="en-US" sz="10712">
                  <a:solidFill>
                    <a:srgbClr val="000000"/>
                  </a:solidFill>
                  <a:latin typeface="HK Grotesk Bold"/>
                </a:rPr>
                <a:t>Salary Predictions of Data Professions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624184">
            <a:off x="9190413" y="-1204481"/>
            <a:ext cx="9054625" cy="8058616"/>
          </a:xfrm>
          <a:custGeom>
            <a:avLst/>
            <a:gdLst/>
            <a:ahLst/>
            <a:cxnLst/>
            <a:rect r="r" b="b" t="t" l="l"/>
            <a:pathLst>
              <a:path h="8058616" w="9054625">
                <a:moveTo>
                  <a:pt x="0" y="0"/>
                </a:moveTo>
                <a:lnTo>
                  <a:pt x="9054625" y="0"/>
                </a:lnTo>
                <a:lnTo>
                  <a:pt x="9054625" y="8058616"/>
                </a:lnTo>
                <a:lnTo>
                  <a:pt x="0" y="80586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017281">
            <a:off x="7304671" y="971407"/>
            <a:ext cx="1811240" cy="1716150"/>
          </a:xfrm>
          <a:custGeom>
            <a:avLst/>
            <a:gdLst/>
            <a:ahLst/>
            <a:cxnLst/>
            <a:rect r="r" b="b" t="t" l="l"/>
            <a:pathLst>
              <a:path h="1716150" w="1811240">
                <a:moveTo>
                  <a:pt x="0" y="0"/>
                </a:moveTo>
                <a:lnTo>
                  <a:pt x="1811240" y="0"/>
                </a:lnTo>
                <a:lnTo>
                  <a:pt x="1811240" y="1716150"/>
                </a:lnTo>
                <a:lnTo>
                  <a:pt x="0" y="1716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567437">
            <a:off x="16126494" y="6825098"/>
            <a:ext cx="3789612" cy="3623816"/>
          </a:xfrm>
          <a:custGeom>
            <a:avLst/>
            <a:gdLst/>
            <a:ahLst/>
            <a:cxnLst/>
            <a:rect r="r" b="b" t="t" l="l"/>
            <a:pathLst>
              <a:path h="3623816" w="3789612">
                <a:moveTo>
                  <a:pt x="0" y="0"/>
                </a:moveTo>
                <a:lnTo>
                  <a:pt x="3789612" y="0"/>
                </a:lnTo>
                <a:lnTo>
                  <a:pt x="3789612" y="3623816"/>
                </a:lnTo>
                <a:lnTo>
                  <a:pt x="0" y="36238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35486" y="2426954"/>
            <a:ext cx="8369898" cy="5433092"/>
          </a:xfrm>
          <a:custGeom>
            <a:avLst/>
            <a:gdLst/>
            <a:ahLst/>
            <a:cxnLst/>
            <a:rect r="r" b="b" t="t" l="l"/>
            <a:pathLst>
              <a:path h="5433092" w="8369898">
                <a:moveTo>
                  <a:pt x="0" y="0"/>
                </a:moveTo>
                <a:lnTo>
                  <a:pt x="8369899" y="0"/>
                </a:lnTo>
                <a:lnTo>
                  <a:pt x="8369899" y="5433092"/>
                </a:lnTo>
                <a:lnTo>
                  <a:pt x="0" y="54330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1279173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6. ML Pipelines and Model Deployment: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805184"/>
            <a:ext cx="8397247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Create ML Pipelines to streamline the end-to-end machine 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learning process, from data preprocessing to model training. Additionally, deploy a model that can generate predictions for unseen data.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776657" y="1220276"/>
            <a:ext cx="6734685" cy="156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FFFFFF"/>
                </a:solidFill>
                <a:latin typeface="Canva Sans Bold"/>
              </a:rPr>
              <a:t>Conclusion: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23556" y="3764074"/>
            <a:ext cx="12040887" cy="4020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42"/>
              </a:lnSpc>
            </a:pPr>
            <a:r>
              <a:rPr lang="en-US" sz="3815">
                <a:solidFill>
                  <a:srgbClr val="FFFFFF"/>
                </a:solidFill>
                <a:latin typeface="Canva Sans"/>
              </a:rPr>
              <a:t>Based on your findings and insights from the model we provide actionable</a:t>
            </a:r>
          </a:p>
          <a:p>
            <a:pPr algn="ctr">
              <a:lnSpc>
                <a:spcPts val="5342"/>
              </a:lnSpc>
            </a:pPr>
            <a:r>
              <a:rPr lang="en-US" sz="3815">
                <a:solidFill>
                  <a:srgbClr val="FFFFFF"/>
                </a:solidFill>
                <a:latin typeface="Canva Sans"/>
              </a:rPr>
              <a:t>recommendations. These recommendations are  related to factors influencing salaries and potential</a:t>
            </a:r>
          </a:p>
          <a:p>
            <a:pPr algn="ctr">
              <a:lnSpc>
                <a:spcPts val="5342"/>
              </a:lnSpc>
            </a:pPr>
            <a:r>
              <a:rPr lang="en-US" sz="3815">
                <a:solidFill>
                  <a:srgbClr val="FFFFFF"/>
                </a:solidFill>
                <a:latin typeface="Canva Sans"/>
              </a:rPr>
              <a:t>strategies for improving earnings in data professions.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94169">
            <a:off x="-2768217" y="5870308"/>
            <a:ext cx="6176663" cy="5906434"/>
          </a:xfrm>
          <a:custGeom>
            <a:avLst/>
            <a:gdLst/>
            <a:ahLst/>
            <a:cxnLst/>
            <a:rect r="r" b="b" t="t" l="l"/>
            <a:pathLst>
              <a:path h="5906434" w="6176663">
                <a:moveTo>
                  <a:pt x="0" y="0"/>
                </a:moveTo>
                <a:lnTo>
                  <a:pt x="6176663" y="0"/>
                </a:lnTo>
                <a:lnTo>
                  <a:pt x="6176663" y="5906433"/>
                </a:lnTo>
                <a:lnTo>
                  <a:pt x="0" y="59064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9440951">
            <a:off x="-957979" y="335262"/>
            <a:ext cx="2207918" cy="2092002"/>
          </a:xfrm>
          <a:custGeom>
            <a:avLst/>
            <a:gdLst/>
            <a:ahLst/>
            <a:cxnLst/>
            <a:rect r="r" b="b" t="t" l="l"/>
            <a:pathLst>
              <a:path h="2092002" w="2207918">
                <a:moveTo>
                  <a:pt x="0" y="0"/>
                </a:moveTo>
                <a:lnTo>
                  <a:pt x="2207919" y="0"/>
                </a:lnTo>
                <a:lnTo>
                  <a:pt x="2207919" y="2092002"/>
                </a:lnTo>
                <a:lnTo>
                  <a:pt x="0" y="20920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42624" y="1460455"/>
            <a:ext cx="6406158" cy="2439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062"/>
              </a:lnSpc>
            </a:pPr>
            <a:r>
              <a:rPr lang="en-US" sz="14330">
                <a:solidFill>
                  <a:srgbClr val="000000"/>
                </a:solidFill>
                <a:latin typeface="Brittany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542624" y="6467457"/>
            <a:ext cx="655643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Lokesh Pratap Singh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46566" y="7171898"/>
            <a:ext cx="2729129" cy="2585849"/>
          </a:xfrm>
          <a:custGeom>
            <a:avLst/>
            <a:gdLst/>
            <a:ahLst/>
            <a:cxnLst/>
            <a:rect r="r" b="b" t="t" l="l"/>
            <a:pathLst>
              <a:path h="2585849" w="2729129">
                <a:moveTo>
                  <a:pt x="0" y="0"/>
                </a:moveTo>
                <a:lnTo>
                  <a:pt x="2729129" y="0"/>
                </a:lnTo>
                <a:lnTo>
                  <a:pt x="2729129" y="2585849"/>
                </a:lnTo>
                <a:lnTo>
                  <a:pt x="0" y="25858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185645">
            <a:off x="-1867548" y="60686"/>
            <a:ext cx="9901401" cy="8812247"/>
          </a:xfrm>
          <a:custGeom>
            <a:avLst/>
            <a:gdLst/>
            <a:ahLst/>
            <a:cxnLst/>
            <a:rect r="r" b="b" t="t" l="l"/>
            <a:pathLst>
              <a:path h="8812247" w="9901401">
                <a:moveTo>
                  <a:pt x="0" y="0"/>
                </a:moveTo>
                <a:lnTo>
                  <a:pt x="9901401" y="0"/>
                </a:lnTo>
                <a:lnTo>
                  <a:pt x="9901401" y="8812247"/>
                </a:lnTo>
                <a:lnTo>
                  <a:pt x="0" y="88122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87721" y="1770430"/>
            <a:ext cx="5307614" cy="2104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45"/>
              </a:lnSpc>
            </a:pPr>
            <a:r>
              <a:rPr lang="en-US" sz="7072">
                <a:solidFill>
                  <a:srgbClr val="FFFFFF"/>
                </a:solidFill>
                <a:latin typeface="HK Grotesk Bold"/>
              </a:rPr>
              <a:t>Problem Statement: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447366">
            <a:off x="7083089" y="303005"/>
            <a:ext cx="1517793" cy="1451390"/>
          </a:xfrm>
          <a:custGeom>
            <a:avLst/>
            <a:gdLst/>
            <a:ahLst/>
            <a:cxnLst/>
            <a:rect r="r" b="b" t="t" l="l"/>
            <a:pathLst>
              <a:path h="1451390" w="1517793">
                <a:moveTo>
                  <a:pt x="0" y="0"/>
                </a:moveTo>
                <a:lnTo>
                  <a:pt x="1517794" y="0"/>
                </a:lnTo>
                <a:lnTo>
                  <a:pt x="1517794" y="1451390"/>
                </a:lnTo>
                <a:lnTo>
                  <a:pt x="0" y="1451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688637" y="3249391"/>
            <a:ext cx="6145985" cy="45500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57"/>
              </a:lnSpc>
              <a:spcBef>
                <a:spcPct val="0"/>
              </a:spcBef>
            </a:pPr>
            <a:r>
              <a:rPr lang="en-US" sz="3255" spc="-32">
                <a:solidFill>
                  <a:srgbClr val="FFFFFF"/>
                </a:solidFill>
                <a:latin typeface="Assistant"/>
              </a:rPr>
              <a:t>Salaries in the field of data professions vary widely based on factors such as experience, job role, and performance.</a:t>
            </a:r>
          </a:p>
          <a:p>
            <a:pPr algn="l">
              <a:lnSpc>
                <a:spcPts val="4557"/>
              </a:lnSpc>
              <a:spcBef>
                <a:spcPct val="0"/>
              </a:spcBef>
            </a:pPr>
            <a:r>
              <a:rPr lang="en-US" sz="3255" spc="-32">
                <a:solidFill>
                  <a:srgbClr val="FFFFFF"/>
                </a:solidFill>
                <a:latin typeface="Assistant"/>
              </a:rPr>
              <a:t>Accurately predicting salaries for data professionals is essential for both job seekers and</a:t>
            </a:r>
          </a:p>
          <a:p>
            <a:pPr algn="l">
              <a:lnSpc>
                <a:spcPts val="4557"/>
              </a:lnSpc>
              <a:spcBef>
                <a:spcPct val="0"/>
              </a:spcBef>
            </a:pPr>
            <a:r>
              <a:rPr lang="en-US" sz="3255" spc="-32">
                <a:solidFill>
                  <a:srgbClr val="FFFFFF"/>
                </a:solidFill>
                <a:latin typeface="Assistant"/>
              </a:rPr>
              <a:t>employers.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298824">
            <a:off x="12555249" y="4939834"/>
            <a:ext cx="6575294" cy="7268784"/>
          </a:xfrm>
          <a:custGeom>
            <a:avLst/>
            <a:gdLst/>
            <a:ahLst/>
            <a:cxnLst/>
            <a:rect r="r" b="b" t="t" l="l"/>
            <a:pathLst>
              <a:path h="7268784" w="6575294">
                <a:moveTo>
                  <a:pt x="0" y="0"/>
                </a:moveTo>
                <a:lnTo>
                  <a:pt x="6575295" y="0"/>
                </a:lnTo>
                <a:lnTo>
                  <a:pt x="6575295" y="7268784"/>
                </a:lnTo>
                <a:lnTo>
                  <a:pt x="0" y="72687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81" b="-117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15964">
            <a:off x="8597713" y="7771526"/>
            <a:ext cx="1844500" cy="1747664"/>
          </a:xfrm>
          <a:custGeom>
            <a:avLst/>
            <a:gdLst/>
            <a:ahLst/>
            <a:cxnLst/>
            <a:rect r="r" b="b" t="t" l="l"/>
            <a:pathLst>
              <a:path h="1747664" w="1844500">
                <a:moveTo>
                  <a:pt x="0" y="0"/>
                </a:moveTo>
                <a:lnTo>
                  <a:pt x="1844500" y="0"/>
                </a:lnTo>
                <a:lnTo>
                  <a:pt x="1844500" y="1747664"/>
                </a:lnTo>
                <a:lnTo>
                  <a:pt x="0" y="1747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378125">
            <a:off x="12070219" y="-1362141"/>
            <a:ext cx="4943405" cy="5723190"/>
          </a:xfrm>
          <a:custGeom>
            <a:avLst/>
            <a:gdLst/>
            <a:ahLst/>
            <a:cxnLst/>
            <a:rect r="r" b="b" t="t" l="l"/>
            <a:pathLst>
              <a:path h="5723190" w="4943405">
                <a:moveTo>
                  <a:pt x="0" y="0"/>
                </a:moveTo>
                <a:lnTo>
                  <a:pt x="4943405" y="0"/>
                </a:lnTo>
                <a:lnTo>
                  <a:pt x="4943405" y="5723190"/>
                </a:lnTo>
                <a:lnTo>
                  <a:pt x="0" y="5723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7103779" cy="1046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15"/>
              </a:lnSpc>
              <a:spcBef>
                <a:spcPct val="0"/>
              </a:spcBef>
            </a:pPr>
            <a:r>
              <a:rPr lang="en-US" sz="6877">
                <a:solidFill>
                  <a:srgbClr val="FFFFFF"/>
                </a:solidFill>
                <a:latin typeface="HK Grotesk Bold"/>
              </a:rPr>
              <a:t>Dataset Overview: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92690"/>
            <a:ext cx="9674849" cy="669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50"/>
              </a:lnSpc>
            </a:pPr>
            <a:r>
              <a:rPr lang="en-US" sz="2535">
                <a:solidFill>
                  <a:srgbClr val="FFFFFF"/>
                </a:solidFill>
                <a:latin typeface="Canva Sans"/>
              </a:rPr>
              <a:t>The dataset contains the following columns:</a:t>
            </a:r>
          </a:p>
          <a:p>
            <a:pPr algn="l">
              <a:lnSpc>
                <a:spcPts val="3550"/>
              </a:lnSpc>
            </a:pPr>
          </a:p>
          <a:p>
            <a:pPr algn="l">
              <a:lnSpc>
                <a:spcPts val="3550"/>
              </a:lnSpc>
            </a:pPr>
            <a:r>
              <a:rPr lang="en-US" sz="2535">
                <a:solidFill>
                  <a:srgbClr val="FFFFFF"/>
                </a:solidFill>
                <a:latin typeface="Canva Sans"/>
                <a:sym typeface="Canva Sans"/>
              </a:rPr>
              <a:t> `FIRST NAME`: First name</a:t>
            </a:r>
          </a:p>
          <a:p>
            <a:pPr algn="l">
              <a:lnSpc>
                <a:spcPts val="3550"/>
              </a:lnSpc>
            </a:pPr>
            <a:r>
              <a:rPr lang="en-US" sz="2535">
                <a:solidFill>
                  <a:srgbClr val="FFFFFF"/>
                </a:solidFill>
                <a:latin typeface="Canva Sans"/>
                <a:sym typeface="Canva Sans"/>
              </a:rPr>
              <a:t> `LAST NAME`: Last name</a:t>
            </a:r>
          </a:p>
          <a:p>
            <a:pPr algn="l">
              <a:lnSpc>
                <a:spcPts val="3550"/>
              </a:lnSpc>
            </a:pPr>
            <a:r>
              <a:rPr lang="en-US" sz="2535">
                <a:solidFill>
                  <a:srgbClr val="FFFFFF"/>
                </a:solidFill>
                <a:latin typeface="Canva Sans"/>
                <a:sym typeface="Canva Sans"/>
              </a:rPr>
              <a:t> `SEX`: Gender</a:t>
            </a:r>
          </a:p>
          <a:p>
            <a:pPr algn="l">
              <a:lnSpc>
                <a:spcPts val="3550"/>
              </a:lnSpc>
            </a:pPr>
            <a:r>
              <a:rPr lang="en-US" sz="2535">
                <a:solidFill>
                  <a:srgbClr val="FFFFFF"/>
                </a:solidFill>
                <a:latin typeface="Canva Sans"/>
                <a:sym typeface="Canva Sans"/>
              </a:rPr>
              <a:t> `DOJ`: Date of joining the company</a:t>
            </a:r>
          </a:p>
          <a:p>
            <a:pPr algn="l">
              <a:lnSpc>
                <a:spcPts val="3550"/>
              </a:lnSpc>
            </a:pPr>
            <a:r>
              <a:rPr lang="en-US" sz="2535">
                <a:solidFill>
                  <a:srgbClr val="FFFFFF"/>
                </a:solidFill>
                <a:latin typeface="Canva Sans"/>
                <a:sym typeface="Canva Sans"/>
              </a:rPr>
              <a:t> `CURRENT DATE`: Current date of data</a:t>
            </a:r>
          </a:p>
          <a:p>
            <a:pPr algn="l">
              <a:lnSpc>
                <a:spcPts val="3550"/>
              </a:lnSpc>
            </a:pPr>
            <a:r>
              <a:rPr lang="en-US" sz="2535">
                <a:solidFill>
                  <a:srgbClr val="FFFFFF"/>
                </a:solidFill>
                <a:latin typeface="Canva Sans"/>
                <a:sym typeface="Canva Sans"/>
              </a:rPr>
              <a:t> `DESIGNATION`: Job role/designation</a:t>
            </a:r>
          </a:p>
          <a:p>
            <a:pPr algn="l">
              <a:lnSpc>
                <a:spcPts val="3550"/>
              </a:lnSpc>
            </a:pPr>
            <a:r>
              <a:rPr lang="en-US" sz="2535">
                <a:solidFill>
                  <a:srgbClr val="FFFFFF"/>
                </a:solidFill>
                <a:latin typeface="Canva Sans"/>
                <a:sym typeface="Canva Sans"/>
              </a:rPr>
              <a:t> `AGE`: Age</a:t>
            </a:r>
          </a:p>
          <a:p>
            <a:pPr algn="l">
              <a:lnSpc>
                <a:spcPts val="3550"/>
              </a:lnSpc>
            </a:pPr>
            <a:r>
              <a:rPr lang="en-US" sz="2535">
                <a:solidFill>
                  <a:srgbClr val="FFFFFF"/>
                </a:solidFill>
                <a:latin typeface="Canva Sans"/>
                <a:sym typeface="Canva Sans"/>
              </a:rPr>
              <a:t> `SALARY`: Target variable, the salary of the data professional</a:t>
            </a:r>
          </a:p>
          <a:p>
            <a:pPr algn="l">
              <a:lnSpc>
                <a:spcPts val="3550"/>
              </a:lnSpc>
            </a:pPr>
            <a:r>
              <a:rPr lang="en-US" sz="2535">
                <a:solidFill>
                  <a:srgbClr val="FFFFFF"/>
                </a:solidFill>
                <a:latin typeface="Canva Sans"/>
                <a:sym typeface="Canva Sans"/>
              </a:rPr>
              <a:t> `UNIT`: Business unit or department</a:t>
            </a:r>
          </a:p>
          <a:p>
            <a:pPr algn="l">
              <a:lnSpc>
                <a:spcPts val="3550"/>
              </a:lnSpc>
            </a:pPr>
            <a:r>
              <a:rPr lang="en-US" sz="2535">
                <a:solidFill>
                  <a:srgbClr val="FFFFFF"/>
                </a:solidFill>
                <a:latin typeface="Canva Sans"/>
                <a:sym typeface="Canva Sans"/>
              </a:rPr>
              <a:t> `LEAVES USED`: Number of leaves used</a:t>
            </a:r>
          </a:p>
          <a:p>
            <a:pPr algn="l">
              <a:lnSpc>
                <a:spcPts val="3550"/>
              </a:lnSpc>
            </a:pPr>
            <a:r>
              <a:rPr lang="en-US" sz="2535">
                <a:solidFill>
                  <a:srgbClr val="FFFFFF"/>
                </a:solidFill>
                <a:latin typeface="Canva Sans"/>
                <a:sym typeface="Canva Sans"/>
              </a:rPr>
              <a:t> `LEAVES REMAINING`: Number of leaves remaining</a:t>
            </a:r>
          </a:p>
          <a:p>
            <a:pPr algn="l">
              <a:lnSpc>
                <a:spcPts val="3550"/>
              </a:lnSpc>
            </a:pPr>
            <a:r>
              <a:rPr lang="en-US" sz="2535">
                <a:solidFill>
                  <a:srgbClr val="FFFFFF"/>
                </a:solidFill>
                <a:latin typeface="Canva Sans"/>
                <a:sym typeface="Canva Sans"/>
              </a:rPr>
              <a:t> `RATINGS`: Ratings or performance ratings</a:t>
            </a:r>
          </a:p>
          <a:p>
            <a:pPr algn="l">
              <a:lnSpc>
                <a:spcPts val="3550"/>
              </a:lnSpc>
            </a:pPr>
            <a:r>
              <a:rPr lang="en-US" sz="2535">
                <a:solidFill>
                  <a:srgbClr val="FFFFFF"/>
                </a:solidFill>
                <a:latin typeface="Canva Sans"/>
                <a:sym typeface="Canva Sans"/>
              </a:rPr>
              <a:t> `PAST EXP`: Past work experience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4494633">
            <a:off x="558812" y="8024092"/>
            <a:ext cx="2605188" cy="2468415"/>
          </a:xfrm>
          <a:custGeom>
            <a:avLst/>
            <a:gdLst/>
            <a:ahLst/>
            <a:cxnLst/>
            <a:rect r="r" b="b" t="t" l="l"/>
            <a:pathLst>
              <a:path h="2468415" w="2605188">
                <a:moveTo>
                  <a:pt x="0" y="0"/>
                </a:moveTo>
                <a:lnTo>
                  <a:pt x="2605188" y="0"/>
                </a:lnTo>
                <a:lnTo>
                  <a:pt x="2605188" y="2468416"/>
                </a:lnTo>
                <a:lnTo>
                  <a:pt x="0" y="2468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466411" y="-2325442"/>
            <a:ext cx="5225712" cy="4650884"/>
          </a:xfrm>
          <a:custGeom>
            <a:avLst/>
            <a:gdLst/>
            <a:ahLst/>
            <a:cxnLst/>
            <a:rect r="r" b="b" t="t" l="l"/>
            <a:pathLst>
              <a:path h="4650884" w="5225712">
                <a:moveTo>
                  <a:pt x="0" y="0"/>
                </a:moveTo>
                <a:lnTo>
                  <a:pt x="5225712" y="0"/>
                </a:lnTo>
                <a:lnTo>
                  <a:pt x="5225712" y="4650884"/>
                </a:lnTo>
                <a:lnTo>
                  <a:pt x="0" y="46508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55470" y="3009399"/>
            <a:ext cx="7698982" cy="6773681"/>
          </a:xfrm>
          <a:custGeom>
            <a:avLst/>
            <a:gdLst/>
            <a:ahLst/>
            <a:cxnLst/>
            <a:rect r="r" b="b" t="t" l="l"/>
            <a:pathLst>
              <a:path h="6773681" w="7698982">
                <a:moveTo>
                  <a:pt x="0" y="0"/>
                </a:moveTo>
                <a:lnTo>
                  <a:pt x="7698982" y="0"/>
                </a:lnTo>
                <a:lnTo>
                  <a:pt x="7698982" y="6773681"/>
                </a:lnTo>
                <a:lnTo>
                  <a:pt x="0" y="67736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913742" y="159006"/>
            <a:ext cx="7029485" cy="120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40"/>
              </a:lnSpc>
            </a:pPr>
            <a:r>
              <a:rPr lang="en-US" sz="8000">
                <a:solidFill>
                  <a:srgbClr val="FFFFFF"/>
                </a:solidFill>
                <a:latin typeface="HK Grotesk Bold"/>
              </a:rPr>
              <a:t>Project tasks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1619000"/>
            <a:ext cx="11776302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1122679" indent="-561340" lvl="1">
              <a:lnSpc>
                <a:spcPts val="7279"/>
              </a:lnSpc>
              <a:buAutoNum type="arabicPeriod" startAt="1"/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 Exploratory Data Analysis (EDA):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52615" y="3927791"/>
            <a:ext cx="8775870" cy="3580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Dive into the dataset, conduct comprehensive EDA, and unveil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valuable insights about data professionals' salaries. EDA will involve data visualization, summary, statistics, and identifying patterns in the data.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09422" y="331779"/>
            <a:ext cx="6307263" cy="4649723"/>
          </a:xfrm>
          <a:custGeom>
            <a:avLst/>
            <a:gdLst/>
            <a:ahLst/>
            <a:cxnLst/>
            <a:rect r="r" b="b" t="t" l="l"/>
            <a:pathLst>
              <a:path h="4649723" w="6307263">
                <a:moveTo>
                  <a:pt x="0" y="0"/>
                </a:moveTo>
                <a:lnTo>
                  <a:pt x="6307263" y="0"/>
                </a:lnTo>
                <a:lnTo>
                  <a:pt x="6307263" y="4649723"/>
                </a:lnTo>
                <a:lnTo>
                  <a:pt x="0" y="4649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8181" y="5280685"/>
            <a:ext cx="6540773" cy="4743978"/>
          </a:xfrm>
          <a:custGeom>
            <a:avLst/>
            <a:gdLst/>
            <a:ahLst/>
            <a:cxnLst/>
            <a:rect r="r" b="b" t="t" l="l"/>
            <a:pathLst>
              <a:path h="4743978" w="6540773">
                <a:moveTo>
                  <a:pt x="0" y="0"/>
                </a:moveTo>
                <a:lnTo>
                  <a:pt x="6540774" y="0"/>
                </a:lnTo>
                <a:lnTo>
                  <a:pt x="6540774" y="4743978"/>
                </a:lnTo>
                <a:lnTo>
                  <a:pt x="0" y="4743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809422" y="5280685"/>
            <a:ext cx="6307263" cy="4569999"/>
          </a:xfrm>
          <a:custGeom>
            <a:avLst/>
            <a:gdLst/>
            <a:ahLst/>
            <a:cxnLst/>
            <a:rect r="r" b="b" t="t" l="l"/>
            <a:pathLst>
              <a:path h="4569999" w="6307263">
                <a:moveTo>
                  <a:pt x="0" y="0"/>
                </a:moveTo>
                <a:lnTo>
                  <a:pt x="6307263" y="0"/>
                </a:lnTo>
                <a:lnTo>
                  <a:pt x="6307263" y="4569999"/>
                </a:lnTo>
                <a:lnTo>
                  <a:pt x="0" y="45699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181" y="237524"/>
            <a:ext cx="6540773" cy="4743978"/>
          </a:xfrm>
          <a:custGeom>
            <a:avLst/>
            <a:gdLst/>
            <a:ahLst/>
            <a:cxnLst/>
            <a:rect r="r" b="b" t="t" l="l"/>
            <a:pathLst>
              <a:path h="4743978" w="6540773">
                <a:moveTo>
                  <a:pt x="0" y="0"/>
                </a:moveTo>
                <a:lnTo>
                  <a:pt x="6540774" y="0"/>
                </a:lnTo>
                <a:lnTo>
                  <a:pt x="6540774" y="4743978"/>
                </a:lnTo>
                <a:lnTo>
                  <a:pt x="0" y="47439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033790">
            <a:off x="-3142758" y="5113384"/>
            <a:ext cx="7336933" cy="6529870"/>
          </a:xfrm>
          <a:custGeom>
            <a:avLst/>
            <a:gdLst/>
            <a:ahLst/>
            <a:cxnLst/>
            <a:rect r="r" b="b" t="t" l="l"/>
            <a:pathLst>
              <a:path h="6529870" w="7336933">
                <a:moveTo>
                  <a:pt x="0" y="0"/>
                </a:moveTo>
                <a:lnTo>
                  <a:pt x="7336932" y="0"/>
                </a:lnTo>
                <a:lnTo>
                  <a:pt x="7336932" y="6529871"/>
                </a:lnTo>
                <a:lnTo>
                  <a:pt x="0" y="65298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47366">
            <a:off x="12955621" y="-916530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60"/>
                </a:lnTo>
                <a:lnTo>
                  <a:pt x="0" y="3890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447366">
            <a:off x="17494525" y="9179016"/>
            <a:ext cx="4068454" cy="3890459"/>
          </a:xfrm>
          <a:custGeom>
            <a:avLst/>
            <a:gdLst/>
            <a:ahLst/>
            <a:cxnLst/>
            <a:rect r="r" b="b" t="t" l="l"/>
            <a:pathLst>
              <a:path h="3890459" w="4068454">
                <a:moveTo>
                  <a:pt x="0" y="0"/>
                </a:moveTo>
                <a:lnTo>
                  <a:pt x="4068454" y="0"/>
                </a:lnTo>
                <a:lnTo>
                  <a:pt x="4068454" y="3890459"/>
                </a:lnTo>
                <a:lnTo>
                  <a:pt x="0" y="38904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71646" y="1028700"/>
            <a:ext cx="8785913" cy="8229600"/>
          </a:xfrm>
          <a:custGeom>
            <a:avLst/>
            <a:gdLst/>
            <a:ahLst/>
            <a:cxnLst/>
            <a:rect r="r" b="b" t="t" l="l"/>
            <a:pathLst>
              <a:path h="8229600" w="8785913">
                <a:moveTo>
                  <a:pt x="0" y="0"/>
                </a:moveTo>
                <a:lnTo>
                  <a:pt x="8785913" y="0"/>
                </a:lnTo>
                <a:lnTo>
                  <a:pt x="878591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933450"/>
            <a:ext cx="736996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2. Feature Engineering: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997329"/>
            <a:ext cx="7553726" cy="4180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Create new features or transform existing ones that can provide additional 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insights or improve model performance. Feature engineering might involve deriving features related to experience, job role, and performance.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388457" y="2258907"/>
            <a:ext cx="11234082" cy="6999393"/>
          </a:xfrm>
          <a:custGeom>
            <a:avLst/>
            <a:gdLst/>
            <a:ahLst/>
            <a:cxnLst/>
            <a:rect r="r" b="b" t="t" l="l"/>
            <a:pathLst>
              <a:path h="6999393" w="11234082">
                <a:moveTo>
                  <a:pt x="0" y="0"/>
                </a:moveTo>
                <a:lnTo>
                  <a:pt x="11234082" y="0"/>
                </a:lnTo>
                <a:lnTo>
                  <a:pt x="11234082" y="6999393"/>
                </a:lnTo>
                <a:lnTo>
                  <a:pt x="0" y="69993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7198179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3. Data Preprocessing: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06023"/>
            <a:ext cx="4261524" cy="5981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Prepare the data for model training. This includes handling missing values, 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encoding categorical variables, and scaling or normalizing features as needed.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13064" y="2981576"/>
            <a:ext cx="9534708" cy="5523998"/>
          </a:xfrm>
          <a:custGeom>
            <a:avLst/>
            <a:gdLst/>
            <a:ahLst/>
            <a:cxnLst/>
            <a:rect r="r" b="b" t="t" l="l"/>
            <a:pathLst>
              <a:path h="5523998" w="9534708">
                <a:moveTo>
                  <a:pt x="0" y="0"/>
                </a:moveTo>
                <a:lnTo>
                  <a:pt x="9534708" y="0"/>
                </a:lnTo>
                <a:lnTo>
                  <a:pt x="9534708" y="5523998"/>
                </a:lnTo>
                <a:lnTo>
                  <a:pt x="0" y="55239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13414007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4. Machine Learning Model Development: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319780"/>
            <a:ext cx="6707003" cy="478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Train various machine learning regression models to predict 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salaries. Experiment with different algorithms such as linear regression, decision trees, random forests, and gradient boosting to find the best-performing model.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D13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18030" y="2826069"/>
            <a:ext cx="7641270" cy="5647357"/>
          </a:xfrm>
          <a:custGeom>
            <a:avLst/>
            <a:gdLst/>
            <a:ahLst/>
            <a:cxnLst/>
            <a:rect r="r" b="b" t="t" l="l"/>
            <a:pathLst>
              <a:path h="5647357" w="7641270">
                <a:moveTo>
                  <a:pt x="0" y="0"/>
                </a:moveTo>
                <a:lnTo>
                  <a:pt x="7641270" y="0"/>
                </a:lnTo>
                <a:lnTo>
                  <a:pt x="7641270" y="5647357"/>
                </a:lnTo>
                <a:lnTo>
                  <a:pt x="0" y="56473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33450"/>
            <a:ext cx="6563916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 Bold"/>
              </a:rPr>
              <a:t>5. Model Evaluation: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59394"/>
            <a:ext cx="7000636" cy="53809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Assess the performance of your models using appropriate evaluation metrics like </a:t>
            </a:r>
            <a:r>
              <a:rPr lang="en-US" sz="3399">
                <a:solidFill>
                  <a:srgbClr val="FFFFFF"/>
                </a:solidFill>
                <a:latin typeface="Canva Sans"/>
              </a:rPr>
              <a:t>Mean Absolute Error (MAE), Mean Squared Error (MSE), Root Mean Squared Error (RMSE), and R-squared (R2) score. Identify the model that provides the most accurate salary predictions.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DAGII3Zf95o</dc:identifier>
  <dcterms:modified xsi:type="dcterms:W3CDTF">2011-08-01T06:04:30Z</dcterms:modified>
  <cp:revision>1</cp:revision>
  <dc:title>Salary Prediction Model</dc:title>
</cp:coreProperties>
</file>